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433" r:id="rId4"/>
    <p:sldId id="430" r:id="rId5"/>
    <p:sldId id="434" r:id="rId6"/>
    <p:sldId id="435" r:id="rId7"/>
    <p:sldId id="436" r:id="rId8"/>
    <p:sldId id="398" r:id="rId9"/>
    <p:sldId id="455" r:id="rId10"/>
    <p:sldId id="456" r:id="rId11"/>
    <p:sldId id="460" r:id="rId12"/>
    <p:sldId id="457" r:id="rId13"/>
    <p:sldId id="461" r:id="rId14"/>
    <p:sldId id="458" r:id="rId15"/>
    <p:sldId id="441" r:id="rId16"/>
    <p:sldId id="442" r:id="rId17"/>
    <p:sldId id="443" r:id="rId18"/>
    <p:sldId id="444" r:id="rId19"/>
    <p:sldId id="445" r:id="rId20"/>
    <p:sldId id="446" r:id="rId21"/>
    <p:sldId id="462" r:id="rId22"/>
    <p:sldId id="463" r:id="rId23"/>
    <p:sldId id="447" r:id="rId24"/>
    <p:sldId id="448" r:id="rId25"/>
    <p:sldId id="449" r:id="rId26"/>
    <p:sldId id="450" r:id="rId27"/>
    <p:sldId id="451" r:id="rId28"/>
    <p:sldId id="452" r:id="rId29"/>
    <p:sldId id="454" r:id="rId30"/>
    <p:sldId id="431" r:id="rId31"/>
    <p:sldId id="437" r:id="rId32"/>
    <p:sldId id="438" r:id="rId33"/>
    <p:sldId id="439" r:id="rId34"/>
    <p:sldId id="459" r:id="rId35"/>
    <p:sldId id="397" r:id="rId36"/>
    <p:sldId id="440" r:id="rId37"/>
    <p:sldId id="300" r:id="rId38"/>
  </p:sldIdLst>
  <p:sldSz cx="12192000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75138" autoAdjust="0"/>
  </p:normalViewPr>
  <p:slideViewPr>
    <p:cSldViewPr snapToGrid="0" snapToObjects="1">
      <p:cViewPr>
        <p:scale>
          <a:sx n="75" d="100"/>
          <a:sy n="75" d="100"/>
        </p:scale>
        <p:origin x="-504" y="792"/>
      </p:cViewPr>
      <p:guideLst>
        <p:guide orient="horz" pos="2132"/>
        <p:guide pos="37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ECBFA-9E32-5141-87E9-F869C84A4AA4}" type="datetimeFigureOut">
              <a:rPr kumimoji="1" lang="zh-CN" altLang="en-US" smtClean="0"/>
              <a:t>2017/7/17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0700" y="685800"/>
            <a:ext cx="6096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FA4C2-89B2-AC42-9C65-CEE7E17720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671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954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649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649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649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649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649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同步：易阻塞、效率低、更可靠（可立即获取异常信息）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异步：不易阻塞、效率高、不可靠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5913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848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）服务编码、操作编码为接口唯一标识（字母数字组成）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）报文格式默认是</a:t>
            </a:r>
            <a:r>
              <a:rPr lang="en-US" altLang="zh-CN" sz="1200" dirty="0" smtClean="0">
                <a:solidFill>
                  <a:srgbClr val="FF0000"/>
                </a:solidFill>
              </a:rPr>
              <a:t>xml</a:t>
            </a:r>
            <a:r>
              <a:rPr lang="zh-CN" altLang="en-US" sz="1200" dirty="0" smtClean="0">
                <a:solidFill>
                  <a:srgbClr val="FF0000"/>
                </a:solidFill>
              </a:rPr>
              <a:t>，特殊系统可选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json</a:t>
            </a:r>
            <a:r>
              <a:rPr lang="zh-CN" altLang="en-US" sz="1200" dirty="0" smtClean="0">
                <a:solidFill>
                  <a:srgbClr val="FF0000"/>
                </a:solidFill>
              </a:rPr>
              <a:t>（如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pos</a:t>
            </a:r>
            <a:r>
              <a:rPr lang="zh-CN" altLang="en-US" sz="1200" dirty="0" smtClean="0">
                <a:solidFill>
                  <a:srgbClr val="FF0000"/>
                </a:solidFill>
              </a:rPr>
              <a:t>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）告警指标，为定量阀值，超过会发短信给负责人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4</a:t>
            </a:r>
            <a:r>
              <a:rPr lang="zh-CN" altLang="en-US" sz="1200" dirty="0" smtClean="0">
                <a:solidFill>
                  <a:srgbClr val="FF0000"/>
                </a:solidFill>
              </a:rPr>
              <a:t>）</a:t>
            </a:r>
            <a:r>
              <a:rPr lang="en-US" altLang="zh-CN" sz="1200" dirty="0" smtClean="0">
                <a:solidFill>
                  <a:srgbClr val="FF0000"/>
                </a:solidFill>
              </a:rPr>
              <a:t>RFC</a:t>
            </a:r>
            <a:r>
              <a:rPr lang="zh-CN" altLang="en-US" sz="1200" dirty="0" smtClean="0">
                <a:solidFill>
                  <a:srgbClr val="FF0000"/>
                </a:solidFill>
              </a:rPr>
              <a:t>函数：接收方</a:t>
            </a:r>
            <a:r>
              <a:rPr lang="en-US" altLang="zh-CN" sz="1200" dirty="0" smtClean="0">
                <a:solidFill>
                  <a:srgbClr val="FF0000"/>
                </a:solidFill>
              </a:rPr>
              <a:t>RFC</a:t>
            </a:r>
            <a:r>
              <a:rPr lang="zh-CN" altLang="en-US" sz="1200" dirty="0" smtClean="0">
                <a:solidFill>
                  <a:srgbClr val="FF0000"/>
                </a:solidFill>
              </a:rPr>
              <a:t>函数名，如</a:t>
            </a:r>
            <a:r>
              <a:rPr lang="en-US" altLang="zh-CN" sz="1200" dirty="0" smtClean="0">
                <a:solidFill>
                  <a:srgbClr val="FF0000"/>
                </a:solidFill>
              </a:rPr>
              <a:t>SAP</a:t>
            </a:r>
            <a:r>
              <a:rPr lang="zh-CN" altLang="en-US" sz="1200" dirty="0" smtClean="0">
                <a:solidFill>
                  <a:srgbClr val="FF0000"/>
                </a:solidFill>
              </a:rPr>
              <a:t>方已开发好，点击获取报文样例可自动获取</a:t>
            </a:r>
            <a:r>
              <a:rPr lang="en-US" altLang="zh-CN" sz="1200" dirty="0" smtClean="0">
                <a:solidFill>
                  <a:srgbClr val="FF0000"/>
                </a:solidFill>
              </a:rPr>
              <a:t>sap</a:t>
            </a:r>
            <a:r>
              <a:rPr lang="zh-CN" altLang="en-US" sz="1200" dirty="0" smtClean="0">
                <a:solidFill>
                  <a:srgbClr val="FF0000"/>
                </a:solidFill>
              </a:rPr>
              <a:t>字段结构（如未开发好，后期可修改）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baseline="0" dirty="0" smtClean="0"/>
              <a:t> </a:t>
            </a:r>
            <a:r>
              <a:rPr lang="en-US" altLang="zh-CN" dirty="0" smtClean="0"/>
              <a:t>myesb.cnsuning.com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065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）服务编码、操作编码为接口唯一标识（字母数字组成）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）报文格式默认是</a:t>
            </a:r>
            <a:r>
              <a:rPr lang="en-US" altLang="zh-CN" sz="1200" dirty="0" smtClean="0">
                <a:solidFill>
                  <a:srgbClr val="FF0000"/>
                </a:solidFill>
              </a:rPr>
              <a:t>xml</a:t>
            </a:r>
            <a:r>
              <a:rPr lang="zh-CN" altLang="en-US" sz="1200" dirty="0" smtClean="0">
                <a:solidFill>
                  <a:srgbClr val="FF0000"/>
                </a:solidFill>
              </a:rPr>
              <a:t>，特殊系统可选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json</a:t>
            </a:r>
            <a:r>
              <a:rPr lang="zh-CN" altLang="en-US" sz="1200" dirty="0" smtClean="0">
                <a:solidFill>
                  <a:srgbClr val="FF0000"/>
                </a:solidFill>
              </a:rPr>
              <a:t>（如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pos</a:t>
            </a:r>
            <a:r>
              <a:rPr lang="zh-CN" altLang="en-US" sz="1200" dirty="0" smtClean="0">
                <a:solidFill>
                  <a:srgbClr val="FF0000"/>
                </a:solidFill>
              </a:rPr>
              <a:t>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）告警指标，为定量阀值，超过会发短信给负责人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4</a:t>
            </a:r>
            <a:r>
              <a:rPr lang="zh-CN" altLang="en-US" sz="1200" dirty="0" smtClean="0">
                <a:solidFill>
                  <a:srgbClr val="FF0000"/>
                </a:solidFill>
              </a:rPr>
              <a:t>）</a:t>
            </a:r>
            <a:r>
              <a:rPr lang="en-US" altLang="zh-CN" sz="1200" dirty="0" smtClean="0">
                <a:solidFill>
                  <a:srgbClr val="FF0000"/>
                </a:solidFill>
              </a:rPr>
              <a:t>RFC</a:t>
            </a:r>
            <a:r>
              <a:rPr lang="zh-CN" altLang="en-US" sz="1200" dirty="0" smtClean="0">
                <a:solidFill>
                  <a:srgbClr val="FF0000"/>
                </a:solidFill>
              </a:rPr>
              <a:t>函数：接收方</a:t>
            </a:r>
            <a:r>
              <a:rPr lang="en-US" altLang="zh-CN" sz="1200" dirty="0" smtClean="0">
                <a:solidFill>
                  <a:srgbClr val="FF0000"/>
                </a:solidFill>
              </a:rPr>
              <a:t>RFC</a:t>
            </a:r>
            <a:r>
              <a:rPr lang="zh-CN" altLang="en-US" sz="1200" dirty="0" smtClean="0">
                <a:solidFill>
                  <a:srgbClr val="FF0000"/>
                </a:solidFill>
              </a:rPr>
              <a:t>函数名，如</a:t>
            </a:r>
            <a:r>
              <a:rPr lang="en-US" altLang="zh-CN" sz="1200" dirty="0" smtClean="0">
                <a:solidFill>
                  <a:srgbClr val="FF0000"/>
                </a:solidFill>
              </a:rPr>
              <a:t>SAP</a:t>
            </a:r>
            <a:r>
              <a:rPr lang="zh-CN" altLang="en-US" sz="1200" dirty="0" smtClean="0">
                <a:solidFill>
                  <a:srgbClr val="FF0000"/>
                </a:solidFill>
              </a:rPr>
              <a:t>方已开发好，点击获取报文样例可自动获取</a:t>
            </a:r>
            <a:r>
              <a:rPr lang="en-US" altLang="zh-CN" sz="1200" dirty="0" smtClean="0">
                <a:solidFill>
                  <a:srgbClr val="FF0000"/>
                </a:solidFill>
              </a:rPr>
              <a:t>sap</a:t>
            </a:r>
            <a:r>
              <a:rPr lang="zh-CN" altLang="en-US" sz="1200" dirty="0" smtClean="0">
                <a:solidFill>
                  <a:srgbClr val="FF0000"/>
                </a:solidFill>
              </a:rPr>
              <a:t>字段结构（如未开发好，后期可修改）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baseline="0" dirty="0" smtClean="0"/>
              <a:t> </a:t>
            </a:r>
            <a:r>
              <a:rPr lang="en-US" altLang="zh-CN" dirty="0" smtClean="0"/>
              <a:t>myesb.cnsuning.com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065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）服务编码、操作编码为接口唯一标识（字母数字组成）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）报文格式默认是</a:t>
            </a:r>
            <a:r>
              <a:rPr lang="en-US" altLang="zh-CN" sz="1200" dirty="0" smtClean="0">
                <a:solidFill>
                  <a:srgbClr val="FF0000"/>
                </a:solidFill>
              </a:rPr>
              <a:t>xml</a:t>
            </a:r>
            <a:r>
              <a:rPr lang="zh-CN" altLang="en-US" sz="1200" dirty="0" smtClean="0">
                <a:solidFill>
                  <a:srgbClr val="FF0000"/>
                </a:solidFill>
              </a:rPr>
              <a:t>，特殊系统可选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json</a:t>
            </a:r>
            <a:r>
              <a:rPr lang="zh-CN" altLang="en-US" sz="1200" dirty="0" smtClean="0">
                <a:solidFill>
                  <a:srgbClr val="FF0000"/>
                </a:solidFill>
              </a:rPr>
              <a:t>（如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pos</a:t>
            </a:r>
            <a:r>
              <a:rPr lang="zh-CN" altLang="en-US" sz="1200" dirty="0" smtClean="0">
                <a:solidFill>
                  <a:srgbClr val="FF0000"/>
                </a:solidFill>
              </a:rPr>
              <a:t>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）告警指标，为定量阀值，超过会发短信给负责人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4</a:t>
            </a:r>
            <a:r>
              <a:rPr lang="zh-CN" altLang="en-US" sz="1200" dirty="0" smtClean="0">
                <a:solidFill>
                  <a:srgbClr val="FF0000"/>
                </a:solidFill>
              </a:rPr>
              <a:t>）</a:t>
            </a:r>
            <a:r>
              <a:rPr lang="en-US" altLang="zh-CN" sz="1200" dirty="0" smtClean="0">
                <a:solidFill>
                  <a:srgbClr val="FF0000"/>
                </a:solidFill>
              </a:rPr>
              <a:t>RFC</a:t>
            </a:r>
            <a:r>
              <a:rPr lang="zh-CN" altLang="en-US" sz="1200" dirty="0" smtClean="0">
                <a:solidFill>
                  <a:srgbClr val="FF0000"/>
                </a:solidFill>
              </a:rPr>
              <a:t>函数：接收方</a:t>
            </a:r>
            <a:r>
              <a:rPr lang="en-US" altLang="zh-CN" sz="1200" dirty="0" smtClean="0">
                <a:solidFill>
                  <a:srgbClr val="FF0000"/>
                </a:solidFill>
              </a:rPr>
              <a:t>RFC</a:t>
            </a:r>
            <a:r>
              <a:rPr lang="zh-CN" altLang="en-US" sz="1200" dirty="0" smtClean="0">
                <a:solidFill>
                  <a:srgbClr val="FF0000"/>
                </a:solidFill>
              </a:rPr>
              <a:t>函数名，如</a:t>
            </a:r>
            <a:r>
              <a:rPr lang="en-US" altLang="zh-CN" sz="1200" dirty="0" smtClean="0">
                <a:solidFill>
                  <a:srgbClr val="FF0000"/>
                </a:solidFill>
              </a:rPr>
              <a:t>SAP</a:t>
            </a:r>
            <a:r>
              <a:rPr lang="zh-CN" altLang="en-US" sz="1200" dirty="0" smtClean="0">
                <a:solidFill>
                  <a:srgbClr val="FF0000"/>
                </a:solidFill>
              </a:rPr>
              <a:t>方已开发好，点击获取报文样例可自动获取</a:t>
            </a:r>
            <a:r>
              <a:rPr lang="en-US" altLang="zh-CN" sz="1200" dirty="0" smtClean="0">
                <a:solidFill>
                  <a:srgbClr val="FF0000"/>
                </a:solidFill>
              </a:rPr>
              <a:t>sap</a:t>
            </a:r>
            <a:r>
              <a:rPr lang="zh-CN" altLang="en-US" sz="1200" dirty="0" smtClean="0">
                <a:solidFill>
                  <a:srgbClr val="FF0000"/>
                </a:solidFill>
              </a:rPr>
              <a:t>字段结构（如未开发好，后期可修改）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baseline="0" dirty="0" smtClean="0"/>
              <a:t> </a:t>
            </a:r>
            <a:r>
              <a:rPr lang="en-US" altLang="zh-CN" dirty="0" smtClean="0"/>
              <a:t>myesb.cnsuning.com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06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5941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）服务编码、操作编码为接口唯一标识（字母数字组成）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2</a:t>
            </a:r>
            <a:r>
              <a:rPr lang="zh-CN" altLang="en-US" sz="1200" dirty="0" smtClean="0">
                <a:solidFill>
                  <a:srgbClr val="FF0000"/>
                </a:solidFill>
              </a:rPr>
              <a:t>）报文格式默认是</a:t>
            </a:r>
            <a:r>
              <a:rPr lang="en-US" altLang="zh-CN" sz="1200" dirty="0" smtClean="0">
                <a:solidFill>
                  <a:srgbClr val="FF0000"/>
                </a:solidFill>
              </a:rPr>
              <a:t>xml</a:t>
            </a:r>
            <a:r>
              <a:rPr lang="zh-CN" altLang="en-US" sz="1200" dirty="0" smtClean="0">
                <a:solidFill>
                  <a:srgbClr val="FF0000"/>
                </a:solidFill>
              </a:rPr>
              <a:t>，特殊系统可选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json</a:t>
            </a:r>
            <a:r>
              <a:rPr lang="zh-CN" altLang="en-US" sz="1200" dirty="0" smtClean="0">
                <a:solidFill>
                  <a:srgbClr val="FF0000"/>
                </a:solidFill>
              </a:rPr>
              <a:t>（如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pos</a:t>
            </a:r>
            <a:r>
              <a:rPr lang="zh-CN" altLang="en-US" sz="1200" dirty="0" smtClean="0">
                <a:solidFill>
                  <a:srgbClr val="FF0000"/>
                </a:solidFill>
              </a:rPr>
              <a:t>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3</a:t>
            </a:r>
            <a:r>
              <a:rPr lang="zh-CN" altLang="en-US" sz="1200" dirty="0" smtClean="0">
                <a:solidFill>
                  <a:srgbClr val="FF0000"/>
                </a:solidFill>
              </a:rPr>
              <a:t>）告警指标，为定量阀值，超过会发短信给负责人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dirty="0" smtClean="0">
                <a:solidFill>
                  <a:srgbClr val="FF0000"/>
                </a:solidFill>
              </a:rPr>
              <a:t>4</a:t>
            </a:r>
            <a:r>
              <a:rPr lang="zh-CN" altLang="en-US" sz="1200" dirty="0" smtClean="0">
                <a:solidFill>
                  <a:srgbClr val="FF0000"/>
                </a:solidFill>
              </a:rPr>
              <a:t>）</a:t>
            </a:r>
            <a:r>
              <a:rPr lang="en-US" altLang="zh-CN" sz="1200" dirty="0" smtClean="0">
                <a:solidFill>
                  <a:srgbClr val="FF0000"/>
                </a:solidFill>
              </a:rPr>
              <a:t>RFC</a:t>
            </a:r>
            <a:r>
              <a:rPr lang="zh-CN" altLang="en-US" sz="1200" dirty="0" smtClean="0">
                <a:solidFill>
                  <a:srgbClr val="FF0000"/>
                </a:solidFill>
              </a:rPr>
              <a:t>函数：接收方</a:t>
            </a:r>
            <a:r>
              <a:rPr lang="en-US" altLang="zh-CN" sz="1200" dirty="0" smtClean="0">
                <a:solidFill>
                  <a:srgbClr val="FF0000"/>
                </a:solidFill>
              </a:rPr>
              <a:t>RFC</a:t>
            </a:r>
            <a:r>
              <a:rPr lang="zh-CN" altLang="en-US" sz="1200" dirty="0" smtClean="0">
                <a:solidFill>
                  <a:srgbClr val="FF0000"/>
                </a:solidFill>
              </a:rPr>
              <a:t>函数名，如</a:t>
            </a:r>
            <a:r>
              <a:rPr lang="en-US" altLang="zh-CN" sz="1200" dirty="0" smtClean="0">
                <a:solidFill>
                  <a:srgbClr val="FF0000"/>
                </a:solidFill>
              </a:rPr>
              <a:t>SAP</a:t>
            </a:r>
            <a:r>
              <a:rPr lang="zh-CN" altLang="en-US" sz="1200" dirty="0" smtClean="0">
                <a:solidFill>
                  <a:srgbClr val="FF0000"/>
                </a:solidFill>
              </a:rPr>
              <a:t>方已开发好，点击获取报文样例可自动获取</a:t>
            </a:r>
            <a:r>
              <a:rPr lang="en-US" altLang="zh-CN" sz="1200" dirty="0" smtClean="0">
                <a:solidFill>
                  <a:srgbClr val="FF0000"/>
                </a:solidFill>
              </a:rPr>
              <a:t>sap</a:t>
            </a:r>
            <a:r>
              <a:rPr lang="zh-CN" altLang="en-US" sz="1200" dirty="0" smtClean="0">
                <a:solidFill>
                  <a:srgbClr val="FF0000"/>
                </a:solidFill>
              </a:rPr>
              <a:t>字段结构（如未开发好，后期可修改）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en-US" altLang="zh-CN" baseline="0" dirty="0" smtClean="0"/>
              <a:t> </a:t>
            </a:r>
            <a:r>
              <a:rPr lang="en-US" altLang="zh-CN" dirty="0" smtClean="0"/>
              <a:t>myesb.cnsuning.com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06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面向过程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就是一种以过程为中心的编程思想，亦可以叫做“面向记录”面对过程能做到的就是分析出解决问题所需要的步骤，然后使用函数把步骤一步一步实现，使用的时候一个一个依次解决就好了。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对象就是一种以一种事物为中心的编程思想，他让我们在分析和解决问题时把思维和重点转向现实中的客体中来，把构成事物分解成各个对象，建立对象是为了描述某个事物在整个解决问题的步骤中的行为，然后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工具理清这些客体之间的联系，最后用面向对象的语言实现这种客体以及客体之间的联系。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面向组件已经不是一个新的概念，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javaBean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规范和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规范都是典型的组件。组件的特点在于他定义了一种通用的处理方式。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面向服务就是描述服务之间的松耦合，松耦合的系统来源于业务，而面向对象的模型是紧耦合。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、面向对象是将事物高度抽象化。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、面向过程是一种自顶向下的编程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、面向对象必须先建立抽象模型，之后直接使用模型就行了。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、面向过程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和面向对象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(OO)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本质的区别在于分析方式的不同，最终导致了编码方式的不同。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787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SOA</a:t>
            </a:r>
            <a:r>
              <a:rPr lang="zh-CN" altLang="en-US" dirty="0" smtClean="0"/>
              <a:t>是以服务为基础的架构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094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SOA</a:t>
            </a:r>
            <a:r>
              <a:rPr lang="zh-CN" altLang="en-US" dirty="0" smtClean="0"/>
              <a:t>是以服务为基础的架构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09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SOA</a:t>
            </a:r>
            <a:r>
              <a:rPr lang="zh-CN" altLang="en-US" dirty="0" smtClean="0"/>
              <a:t>是以服务为基础的架构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094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SOA</a:t>
            </a:r>
            <a:r>
              <a:rPr lang="zh-CN" altLang="en-US" dirty="0" smtClean="0"/>
              <a:t>是以服务为基础的架构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094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649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FA4C2-89B2-AC42-9C65-CEE7E17720D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64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:\Users\12074038\Desktop\苏宁ppt-09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218" cy="685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7485" y="1144769"/>
            <a:ext cx="10364235" cy="1470027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7485" y="3356997"/>
            <a:ext cx="8535253" cy="12961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822" y="202630"/>
            <a:ext cx="7704770" cy="612001"/>
          </a:xfrm>
          <a:prstGeom prst="rect">
            <a:avLst/>
          </a:prstGeom>
        </p:spPr>
        <p:txBody>
          <a:bodyPr anchor="ctr" anchorCtr="0"/>
          <a:lstStyle>
            <a:lvl1pPr algn="l">
              <a:defRPr kumimoji="1" lang="zh-CN" altLang="en-US" sz="2400" b="1" kern="0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73148" y="1190286"/>
            <a:ext cx="11161115" cy="5131695"/>
          </a:xfrm>
          <a:prstGeom prst="rect">
            <a:avLst/>
          </a:prstGeom>
        </p:spPr>
        <p:txBody>
          <a:bodyPr/>
          <a:lstStyle>
            <a:lvl1pPr>
              <a:buSzPct val="80000"/>
              <a:buFontTx/>
              <a:buBlip>
                <a:blip r:embed="rId2"/>
              </a:buBlip>
              <a:defRPr sz="2800"/>
            </a:lvl1pPr>
            <a:lvl2pPr>
              <a:buClr>
                <a:srgbClr val="002060"/>
              </a:buClr>
              <a:buSzPct val="80000"/>
              <a:buFont typeface="Wingdings" pitchFamily="2" charset="2"/>
              <a:buChar char="n"/>
              <a:defRPr sz="2400"/>
            </a:lvl2pPr>
            <a:lvl3pPr>
              <a:buSzPct val="80000"/>
              <a:buFont typeface="Wingdings" pitchFamily="2" charset="2"/>
              <a:buChar char="u"/>
              <a:defRPr sz="20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Rectangle 7"/>
          <p:cNvSpPr txBox="1">
            <a:spLocks noChangeArrowheads="1"/>
          </p:cNvSpPr>
          <p:nvPr userDrawn="1"/>
        </p:nvSpPr>
        <p:spPr>
          <a:xfrm>
            <a:off x="11605815" y="6553635"/>
            <a:ext cx="396040" cy="144000"/>
          </a:xfrm>
          <a:prstGeom prst="rect">
            <a:avLst/>
          </a:prstGeom>
        </p:spPr>
        <p:txBody>
          <a:bodyPr anchor="t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ACCADD3-3A16-4389-9DBB-AE968301EF1E}" type="slidenum">
              <a:rPr lang="zh-CN" altLang="en-US" sz="1200" smtClean="0"/>
              <a:t>‹#›</a:t>
            </a:fld>
            <a:endParaRPr lang="en-US" altLang="zh-CN" sz="1200" dirty="0" smtClean="0"/>
          </a:p>
          <a:p>
            <a:pPr eaLnBrk="1" hangingPunct="1">
              <a:defRPr/>
            </a:pPr>
            <a:endParaRPr lang="en-US" altLang="zh-CN" sz="1200" b="1" dirty="0">
              <a:solidFill>
                <a:prstClr val="white"/>
              </a:solidFill>
              <a:latin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822" y="202630"/>
            <a:ext cx="7704770" cy="612001"/>
          </a:xfrm>
          <a:prstGeom prst="rect">
            <a:avLst/>
          </a:prstGeom>
        </p:spPr>
        <p:txBody>
          <a:bodyPr anchor="ctr" anchorCtr="0"/>
          <a:lstStyle>
            <a:lvl1pPr algn="l">
              <a:defRPr kumimoji="1" lang="zh-CN" altLang="en-US" sz="2400" b="1" kern="0" dirty="0">
                <a:solidFill>
                  <a:srgbClr val="0099FF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Rectangle 7"/>
          <p:cNvSpPr txBox="1">
            <a:spLocks noChangeArrowheads="1"/>
          </p:cNvSpPr>
          <p:nvPr userDrawn="1"/>
        </p:nvSpPr>
        <p:spPr>
          <a:xfrm>
            <a:off x="11605815" y="6553635"/>
            <a:ext cx="396040" cy="144000"/>
          </a:xfrm>
          <a:prstGeom prst="rect">
            <a:avLst/>
          </a:prstGeom>
        </p:spPr>
        <p:txBody>
          <a:bodyPr anchor="t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ACCADD3-3A16-4389-9DBB-AE968301EF1E}" type="slidenum">
              <a:rPr lang="zh-CN" altLang="en-US" sz="1200" smtClean="0"/>
              <a:t>‹#›</a:t>
            </a:fld>
            <a:endParaRPr lang="en-US" altLang="zh-CN" sz="1200" dirty="0" smtClean="0"/>
          </a:p>
          <a:p>
            <a:pPr eaLnBrk="1" hangingPunct="1">
              <a:defRPr/>
            </a:pPr>
            <a:endParaRPr lang="en-US" altLang="zh-CN" sz="1200" b="1" dirty="0">
              <a:solidFill>
                <a:prstClr val="white"/>
              </a:solidFill>
              <a:latin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7715" y="1144905"/>
            <a:ext cx="10746740" cy="1470025"/>
          </a:xfrm>
        </p:spPr>
        <p:txBody>
          <a:bodyPr/>
          <a:lstStyle/>
          <a:p>
            <a:r>
              <a:rPr lang="en-US" altLang="zh-CN" dirty="0"/>
              <a:t>ESB</a:t>
            </a:r>
            <a:r>
              <a:rPr lang="zh-CN" altLang="en-US" dirty="0"/>
              <a:t>及</a:t>
            </a:r>
            <a:r>
              <a:rPr lang="en-US" altLang="zh-CN" dirty="0"/>
              <a:t>MQ</a:t>
            </a:r>
            <a:r>
              <a:rPr lang="zh-CN" altLang="en-US" dirty="0"/>
              <a:t>消息队列使用及场景介绍</a:t>
            </a:r>
            <a:endParaRPr kumimoji="1" lang="zh-CN" altLang="zh-CN" dirty="0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物流研发中心 仓储运营技术中心</a:t>
            </a:r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李凯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ESB-</a:t>
            </a:r>
            <a:r>
              <a:rPr lang="zh-CN" altLang="en-US" dirty="0"/>
              <a:t>与传统架构的区别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84" y="1338263"/>
            <a:ext cx="7259086" cy="462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9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ESB-</a:t>
            </a:r>
            <a:r>
              <a:rPr lang="zh-CN" altLang="en-US" dirty="0"/>
              <a:t>与传统架构的区别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238" y="1646582"/>
            <a:ext cx="60769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6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ESB-</a:t>
            </a:r>
            <a:r>
              <a:rPr lang="zh-CN" altLang="en-US" dirty="0"/>
              <a:t>与传统架构的区别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114425"/>
            <a:ext cx="621982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157288"/>
            <a:ext cx="600075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74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ESB-</a:t>
            </a:r>
            <a:r>
              <a:rPr lang="zh-CN" altLang="en-US" dirty="0" smtClean="0"/>
              <a:t>全方位的支持能力</a:t>
            </a:r>
            <a:endParaRPr lang="zh-CN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947738"/>
            <a:ext cx="621982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ESB-</a:t>
            </a:r>
            <a:r>
              <a:rPr lang="zh-CN" altLang="en-US" dirty="0" smtClean="0"/>
              <a:t>产品</a:t>
            </a:r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643063"/>
            <a:ext cx="6542087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55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JMS</a:t>
            </a:r>
            <a:r>
              <a:rPr lang="zh-CN" altLang="en-US" dirty="0"/>
              <a:t>简介</a:t>
            </a:r>
            <a:endParaRPr kumimoji="1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901147" y="1195940"/>
            <a:ext cx="93030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r>
              <a:rPr lang="en-US" altLang="zh-CN" dirty="0" smtClean="0"/>
              <a:t>Java Message Service(JMS) </a:t>
            </a:r>
            <a:r>
              <a:rPr lang="zh-CN" altLang="en-US" dirty="0" smtClean="0"/>
              <a:t>是</a:t>
            </a:r>
            <a:r>
              <a:rPr lang="en-US" altLang="zh-CN" dirty="0" smtClean="0"/>
              <a:t>SUN</a:t>
            </a:r>
            <a:r>
              <a:rPr lang="zh-CN" altLang="en-US" dirty="0" smtClean="0"/>
              <a:t>提出的旨在统一各种</a:t>
            </a:r>
            <a:r>
              <a:rPr lang="en-US" altLang="zh-CN" dirty="0" smtClean="0"/>
              <a:t>MOM(Message-Oriented Middleware) </a:t>
            </a:r>
            <a:r>
              <a:rPr lang="zh-CN" altLang="en-US" dirty="0" smtClean="0"/>
              <a:t>系统接口的规范，它包含点对点</a:t>
            </a:r>
            <a:r>
              <a:rPr lang="en-US" altLang="zh-CN" dirty="0" smtClean="0"/>
              <a:t>(Point to Point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PTP) </a:t>
            </a:r>
            <a:r>
              <a:rPr lang="zh-CN" altLang="en-US" dirty="0" smtClean="0"/>
              <a:t>和发布</a:t>
            </a:r>
            <a:r>
              <a:rPr lang="en-US" altLang="zh-CN" dirty="0" smtClean="0"/>
              <a:t>/</a:t>
            </a:r>
            <a:r>
              <a:rPr lang="zh-CN" altLang="en-US" dirty="0" smtClean="0"/>
              <a:t>订阅</a:t>
            </a:r>
            <a:r>
              <a:rPr lang="en-US" altLang="zh-CN" dirty="0" smtClean="0"/>
              <a:t>(Publish/</a:t>
            </a:r>
            <a:r>
              <a:rPr lang="en-US" altLang="zh-CN" dirty="0" err="1" smtClean="0"/>
              <a:t>Subscribe,pub</a:t>
            </a:r>
            <a:r>
              <a:rPr lang="en-US" altLang="zh-CN" dirty="0" smtClean="0"/>
              <a:t>/sub) </a:t>
            </a:r>
            <a:r>
              <a:rPr lang="zh-CN" altLang="en-US" dirty="0" smtClean="0"/>
              <a:t>两种消息模型，提供可靠消息传输、事务和消息过滤机制。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简单的说</a:t>
            </a:r>
            <a:r>
              <a:rPr lang="en-US" altLang="zh-CN" dirty="0" smtClean="0"/>
              <a:t>JMS</a:t>
            </a:r>
            <a:r>
              <a:rPr lang="zh-CN" altLang="en-US" dirty="0" smtClean="0"/>
              <a:t>制定了发消息的规范。是一个与具体平台无关的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，绝大多数</a:t>
            </a:r>
            <a:r>
              <a:rPr lang="en-US" altLang="zh-CN" dirty="0" smtClean="0"/>
              <a:t>MOM</a:t>
            </a:r>
            <a:r>
              <a:rPr lang="zh-CN" altLang="en-US" dirty="0" smtClean="0"/>
              <a:t>提供商都对</a:t>
            </a:r>
            <a:r>
              <a:rPr lang="en-US" altLang="zh-CN" dirty="0" smtClean="0"/>
              <a:t>JMS</a:t>
            </a:r>
            <a:r>
              <a:rPr lang="zh-CN" altLang="en-US" dirty="0" smtClean="0"/>
              <a:t>提供支持。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ActiveMQ</a:t>
            </a:r>
            <a:r>
              <a:rPr lang="zh-CN" altLang="en-US" dirty="0" smtClean="0"/>
              <a:t>是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出品的开源项目，它</a:t>
            </a:r>
            <a:r>
              <a:rPr lang="en-US" altLang="zh-CN" dirty="0" smtClean="0"/>
              <a:t>JMS</a:t>
            </a:r>
            <a:r>
              <a:rPr lang="zh-CN" altLang="en-US" dirty="0" smtClean="0"/>
              <a:t>规范的一个实现。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75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</a:t>
            </a:r>
            <a:r>
              <a:rPr kumimoji="1" lang="zh-CN" altLang="en-US" dirty="0" smtClean="0"/>
              <a:t>、</a:t>
            </a:r>
            <a:r>
              <a:rPr lang="en-US" altLang="zh-CN" dirty="0" smtClean="0"/>
              <a:t>MOM</a:t>
            </a:r>
            <a:r>
              <a:rPr lang="zh-CN" altLang="en-US" dirty="0" smtClean="0"/>
              <a:t>在系统中的位置</a:t>
            </a:r>
            <a:endParaRPr kumimoji="1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901147" y="1195940"/>
            <a:ext cx="93030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133475"/>
            <a:ext cx="7056437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31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JMS</a:t>
            </a:r>
            <a:r>
              <a:rPr kumimoji="1" lang="zh-CN" altLang="en-US" dirty="0" smtClean="0"/>
              <a:t>模型</a:t>
            </a:r>
            <a:endParaRPr kumimoji="1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901147" y="1195940"/>
            <a:ext cx="93030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857250"/>
            <a:ext cx="824706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95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JMS</a:t>
            </a:r>
            <a:r>
              <a:rPr kumimoji="1" lang="zh-CN" altLang="en-US" dirty="0" smtClean="0"/>
              <a:t>消息发送模式</a:t>
            </a:r>
            <a:endParaRPr kumimoji="1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901147" y="1195940"/>
            <a:ext cx="93030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75" y="903923"/>
            <a:ext cx="7667784" cy="505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24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</a:t>
            </a:r>
            <a:r>
              <a:rPr kumimoji="1" lang="zh-CN" altLang="en-US" dirty="0" smtClean="0"/>
              <a:t>、</a:t>
            </a:r>
            <a:r>
              <a:rPr lang="en-US" altLang="zh-CN" dirty="0"/>
              <a:t> </a:t>
            </a:r>
            <a:r>
              <a:rPr lang="en-US" altLang="zh-CN" dirty="0" smtClean="0"/>
              <a:t>JMS-Topic </a:t>
            </a:r>
            <a:r>
              <a:rPr lang="zh-CN" altLang="en-US" dirty="0" smtClean="0"/>
              <a:t>发送模式</a:t>
            </a:r>
            <a:endParaRPr kumimoji="1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901147" y="1195940"/>
            <a:ext cx="93030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5" y="1071563"/>
            <a:ext cx="8687284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7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p"/>
            </a:pPr>
            <a:r>
              <a:rPr kumimoji="1" lang="en-US" altLang="zh-CN" dirty="0" smtClean="0">
                <a:latin typeface="微软雅黑" charset="0"/>
                <a:ea typeface="微软雅黑" charset="0"/>
              </a:rPr>
              <a:t>SOA</a:t>
            </a:r>
            <a:r>
              <a:rPr kumimoji="1" lang="zh-CN" altLang="en-US" dirty="0" smtClean="0">
                <a:latin typeface="微软雅黑" charset="0"/>
                <a:ea typeface="微软雅黑" charset="0"/>
              </a:rPr>
              <a:t>面向服务架构</a:t>
            </a:r>
            <a:endParaRPr kumimoji="1" lang="zh-CN" altLang="en-US" dirty="0" smtClean="0">
              <a:latin typeface="微软雅黑" charset="0"/>
              <a:ea typeface="微软雅黑" charset="0"/>
            </a:endParaRPr>
          </a:p>
          <a:p>
            <a:pPr>
              <a:buFont typeface="Wingdings" charset="0"/>
              <a:buChar char="p"/>
            </a:pPr>
            <a:r>
              <a:rPr kumimoji="1" lang="zh-CN" altLang="en-US" dirty="0">
                <a:latin typeface="微软雅黑" charset="0"/>
                <a:ea typeface="微软雅黑" charset="0"/>
              </a:rPr>
              <a:t>什么是</a:t>
            </a:r>
            <a:r>
              <a:rPr kumimoji="1" lang="en-US" altLang="zh-CN" dirty="0">
                <a:latin typeface="微软雅黑" charset="0"/>
                <a:ea typeface="微软雅黑" charset="0"/>
              </a:rPr>
              <a:t>ESB</a:t>
            </a:r>
            <a:r>
              <a:rPr kumimoji="1" lang="zh-CN" altLang="en-US" dirty="0">
                <a:latin typeface="微软雅黑" charset="0"/>
                <a:ea typeface="微软雅黑" charset="0"/>
              </a:rPr>
              <a:t>及</a:t>
            </a:r>
            <a:r>
              <a:rPr kumimoji="1" lang="en-US" altLang="zh-CN" dirty="0">
                <a:latin typeface="微软雅黑" charset="0"/>
                <a:ea typeface="微软雅黑" charset="0"/>
              </a:rPr>
              <a:t>ESB</a:t>
            </a:r>
            <a:r>
              <a:rPr kumimoji="1" lang="zh-CN" altLang="en-US" dirty="0">
                <a:latin typeface="微软雅黑" charset="0"/>
                <a:ea typeface="微软雅黑" charset="0"/>
              </a:rPr>
              <a:t>架构简介</a:t>
            </a:r>
            <a:endParaRPr kumimoji="1" lang="zh-CN" altLang="en-US" dirty="0" smtClean="0">
              <a:latin typeface="微软雅黑" charset="0"/>
              <a:ea typeface="微软雅黑" charset="0"/>
            </a:endParaRPr>
          </a:p>
          <a:p>
            <a:pPr>
              <a:buFont typeface="Wingdings" charset="0"/>
              <a:buChar char="p"/>
            </a:pPr>
            <a:r>
              <a:rPr kumimoji="1" lang="en-US" altLang="zh-CN" dirty="0" smtClean="0">
                <a:latin typeface="微软雅黑" charset="0"/>
                <a:ea typeface="微软雅黑" charset="0"/>
              </a:rPr>
              <a:t>JMS</a:t>
            </a:r>
            <a:r>
              <a:rPr kumimoji="1" lang="zh-CN" altLang="en-US" dirty="0" smtClean="0">
                <a:latin typeface="微软雅黑" charset="0"/>
                <a:ea typeface="微软雅黑" charset="0"/>
              </a:rPr>
              <a:t>与</a:t>
            </a:r>
            <a:r>
              <a:rPr lang="en-US" altLang="zh-CN" dirty="0" err="1" smtClean="0"/>
              <a:t>ActiveMQ</a:t>
            </a:r>
            <a:endParaRPr kumimoji="1" lang="zh-CN" altLang="en-US" dirty="0" smtClean="0">
              <a:latin typeface="微软雅黑" charset="0"/>
              <a:ea typeface="微软雅黑" charset="0"/>
            </a:endParaRPr>
          </a:p>
          <a:p>
            <a:pPr>
              <a:buFont typeface="Wingdings" charset="0"/>
              <a:buChar char="p"/>
            </a:pPr>
            <a:r>
              <a:rPr kumimoji="1" lang="en-US" altLang="zh-CN" dirty="0" smtClean="0">
                <a:latin typeface="微软雅黑" charset="0"/>
                <a:ea typeface="微软雅黑" charset="0"/>
              </a:rPr>
              <a:t>ESB</a:t>
            </a:r>
            <a:r>
              <a:rPr kumimoji="1" lang="zh-CN" altLang="en-US" dirty="0" smtClean="0">
                <a:latin typeface="微软雅黑" charset="0"/>
                <a:ea typeface="微软雅黑" charset="0"/>
              </a:rPr>
              <a:t>苏宁</a:t>
            </a:r>
            <a:r>
              <a:rPr kumimoji="1" lang="zh-CN" altLang="zh-CN" dirty="0" smtClean="0">
                <a:latin typeface="微软雅黑" charset="0"/>
                <a:ea typeface="微软雅黑" charset="0"/>
              </a:rPr>
              <a:t>使用</a:t>
            </a:r>
            <a:r>
              <a:rPr kumimoji="1" lang="zh-CN" altLang="en-US" dirty="0" smtClean="0">
                <a:latin typeface="微软雅黑" charset="0"/>
                <a:ea typeface="微软雅黑" charset="0"/>
              </a:rPr>
              <a:t>场景介绍</a:t>
            </a:r>
            <a:endParaRPr kumimoji="1" lang="zh-CN" altLang="zh-CN" dirty="0" smtClean="0">
              <a:latin typeface="微软雅黑" charset="0"/>
              <a:ea typeface="微软雅黑" charset="0"/>
            </a:endParaRPr>
          </a:p>
          <a:p>
            <a:pPr>
              <a:buFont typeface="Wingdings" charset="0"/>
              <a:buChar char="p"/>
            </a:pPr>
            <a:endParaRPr kumimoji="1" lang="zh-CN" altLang="en-US" dirty="0" smtClean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</a:t>
            </a:r>
            <a:r>
              <a:rPr kumimoji="1" lang="zh-CN" altLang="en-US" dirty="0" smtClean="0"/>
              <a:t>、</a:t>
            </a:r>
            <a:r>
              <a:rPr lang="en-US" altLang="zh-CN" dirty="0"/>
              <a:t> </a:t>
            </a:r>
            <a:r>
              <a:rPr lang="en-US" altLang="zh-CN" dirty="0" smtClean="0"/>
              <a:t>JMS-</a:t>
            </a:r>
            <a:r>
              <a:rPr lang="zh-CN" altLang="en-US" dirty="0" smtClean="0"/>
              <a:t>消息发送时序图</a:t>
            </a:r>
            <a:endParaRPr kumimoji="1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901147" y="1195940"/>
            <a:ext cx="93030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5" y="1071563"/>
            <a:ext cx="8687284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8" y="838200"/>
            <a:ext cx="8199437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529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JMS-</a:t>
            </a:r>
            <a:r>
              <a:rPr lang="zh-CN" altLang="en-US" b="0" dirty="0"/>
              <a:t>发送</a:t>
            </a:r>
            <a:r>
              <a:rPr lang="zh-CN" altLang="en-US" b="0" dirty="0" smtClean="0"/>
              <a:t>方</a:t>
            </a:r>
            <a:r>
              <a:rPr lang="zh-CN" altLang="en-US" b="0" dirty="0"/>
              <a:t>代码</a:t>
            </a:r>
            <a:endParaRPr lang="zh-CN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75" y="1400556"/>
            <a:ext cx="10850062" cy="405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JMS-</a:t>
            </a:r>
            <a:r>
              <a:rPr lang="zh-CN" altLang="en-US" b="0" dirty="0" smtClean="0"/>
              <a:t>接收方</a:t>
            </a:r>
            <a:r>
              <a:rPr lang="zh-CN" altLang="en-US" b="0" dirty="0"/>
              <a:t>代码</a:t>
            </a:r>
            <a:endParaRPr lang="zh-CN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17600"/>
            <a:ext cx="8940799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4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</a:t>
            </a:r>
            <a:r>
              <a:rPr lang="en-US" altLang="zh-CN" dirty="0" smtClean="0"/>
              <a:t>JMS-</a:t>
            </a:r>
            <a:r>
              <a:rPr lang="zh-CN" altLang="en-US" dirty="0" smtClean="0"/>
              <a:t>消费者的消费方式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55" y="1076801"/>
            <a:ext cx="10043899" cy="470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49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</a:t>
            </a:r>
            <a:r>
              <a:rPr lang="en-US" altLang="zh-CN" dirty="0"/>
              <a:t> </a:t>
            </a:r>
            <a:r>
              <a:rPr lang="en-US" altLang="zh-CN" dirty="0" err="1" smtClean="0"/>
              <a:t>ActiveMQ</a:t>
            </a:r>
            <a:r>
              <a:rPr lang="en-US" altLang="zh-CN" dirty="0" smtClean="0"/>
              <a:t> </a:t>
            </a:r>
            <a:r>
              <a:rPr lang="zh-CN" altLang="en-US" dirty="0" smtClean="0"/>
              <a:t>模型分析</a:t>
            </a:r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79" y="1407215"/>
            <a:ext cx="8726011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924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 </a:t>
            </a:r>
            <a:r>
              <a:rPr lang="en-US" altLang="zh-CN" dirty="0" err="1" smtClean="0"/>
              <a:t>ActiveMQ</a:t>
            </a:r>
            <a:r>
              <a:rPr lang="en-US" altLang="zh-CN" dirty="0" smtClean="0"/>
              <a:t> </a:t>
            </a:r>
            <a:r>
              <a:rPr lang="zh-CN" altLang="en-US" dirty="0" smtClean="0"/>
              <a:t>模型分析</a:t>
            </a:r>
            <a:r>
              <a:rPr lang="en-US" altLang="zh-CN" dirty="0" smtClean="0"/>
              <a:t>-----</a:t>
            </a:r>
            <a:r>
              <a:rPr lang="zh-CN" altLang="en-US" dirty="0" smtClean="0"/>
              <a:t>动态模型</a:t>
            </a:r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26" y="983560"/>
            <a:ext cx="9684122" cy="547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77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 </a:t>
            </a:r>
            <a:r>
              <a:rPr lang="en-US" altLang="zh-CN" dirty="0" smtClean="0"/>
              <a:t>JMS-</a:t>
            </a:r>
            <a:r>
              <a:rPr lang="en-US" altLang="zh-CN" dirty="0" err="1" smtClean="0"/>
              <a:t>ActiveMQ</a:t>
            </a:r>
            <a:r>
              <a:rPr lang="en-US" altLang="zh-CN" dirty="0" smtClean="0"/>
              <a:t> </a:t>
            </a:r>
            <a:r>
              <a:rPr lang="zh-CN" altLang="en-US" dirty="0"/>
              <a:t>模型分析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3" y="1229139"/>
            <a:ext cx="10937534" cy="5237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3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 </a:t>
            </a:r>
            <a:r>
              <a:rPr lang="en-US" altLang="zh-CN" dirty="0" err="1"/>
              <a:t>ActiveMQ</a:t>
            </a:r>
            <a:r>
              <a:rPr lang="en-US" altLang="zh-CN" dirty="0"/>
              <a:t> </a:t>
            </a:r>
            <a:r>
              <a:rPr lang="zh-CN" altLang="en-US" dirty="0" smtClean="0"/>
              <a:t>消息分发指针</a:t>
            </a:r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895349"/>
            <a:ext cx="8786192" cy="5850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32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 </a:t>
            </a:r>
            <a:r>
              <a:rPr lang="en-US" altLang="zh-CN" dirty="0" err="1"/>
              <a:t>ActiveMQ</a:t>
            </a:r>
            <a:r>
              <a:rPr lang="en-US" altLang="zh-CN" dirty="0"/>
              <a:t> </a:t>
            </a:r>
            <a:r>
              <a:rPr lang="zh-CN" altLang="en-US" dirty="0" smtClean="0"/>
              <a:t>配置连接</a:t>
            </a:r>
            <a:r>
              <a:rPr lang="en-US" altLang="zh-CN" dirty="0" smtClean="0"/>
              <a:t>URI</a:t>
            </a:r>
            <a:endParaRPr lang="zh-CN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5" y="1113183"/>
            <a:ext cx="8411265" cy="4997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1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ActiveMQ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的集群部署</a:t>
            </a:r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2" y="1340954"/>
            <a:ext cx="7418387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45" y="2103162"/>
            <a:ext cx="5416412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06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>
                <a:latin typeface="微软雅黑" charset="0"/>
                <a:ea typeface="微软雅黑" charset="0"/>
              </a:rPr>
              <a:t> </a:t>
            </a:r>
            <a:r>
              <a:rPr lang="zh-CN" altLang="en-US" dirty="0">
                <a:latin typeface="微软雅黑" charset="0"/>
                <a:ea typeface="微软雅黑" charset="0"/>
              </a:rPr>
              <a:t>软件开发的演变历程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面向机器语言</a:t>
            </a:r>
            <a:r>
              <a:rPr lang="en-US" altLang="zh-CN" dirty="0" smtClean="0"/>
              <a:t>(Monolithic)</a:t>
            </a:r>
            <a:r>
              <a:rPr lang="zh-CN" altLang="en-US" dirty="0" smtClean="0"/>
              <a:t>的开发模式</a:t>
            </a:r>
            <a:endParaRPr lang="en-US" altLang="zh-CN" dirty="0" smtClean="0"/>
          </a:p>
          <a:p>
            <a:r>
              <a:rPr lang="zh-CN" altLang="en-US" dirty="0" smtClean="0"/>
              <a:t>面向过程</a:t>
            </a:r>
            <a:r>
              <a:rPr lang="en-US" altLang="zh-CN" dirty="0" smtClean="0"/>
              <a:t>(Procedure)</a:t>
            </a:r>
            <a:r>
              <a:rPr lang="zh-CN" altLang="en-US" dirty="0" smtClean="0"/>
              <a:t>的开发模式</a:t>
            </a:r>
            <a:endParaRPr lang="en-US" altLang="zh-CN" dirty="0" smtClean="0"/>
          </a:p>
          <a:p>
            <a:r>
              <a:rPr lang="zh-CN" altLang="en-US" dirty="0" smtClean="0"/>
              <a:t>面向对象</a:t>
            </a:r>
            <a:r>
              <a:rPr lang="en-US" altLang="zh-CN" dirty="0" smtClean="0"/>
              <a:t>(Object)</a:t>
            </a:r>
            <a:r>
              <a:rPr lang="zh-CN" altLang="en-US" dirty="0" smtClean="0"/>
              <a:t>的开发模式</a:t>
            </a:r>
            <a:endParaRPr lang="en-US" altLang="zh-CN" dirty="0" smtClean="0"/>
          </a:p>
          <a:p>
            <a:r>
              <a:rPr lang="zh-CN" altLang="en-US" dirty="0" smtClean="0"/>
              <a:t>面向组件</a:t>
            </a:r>
            <a:r>
              <a:rPr lang="en-US" altLang="zh-CN" dirty="0" smtClean="0"/>
              <a:t>(Component)</a:t>
            </a:r>
            <a:r>
              <a:rPr lang="zh-CN" altLang="en-US" dirty="0" smtClean="0"/>
              <a:t>的开发模式</a:t>
            </a:r>
            <a:endParaRPr lang="en-US" altLang="zh-CN" dirty="0" smtClean="0"/>
          </a:p>
          <a:p>
            <a:r>
              <a:rPr lang="zh-CN" altLang="en-US" dirty="0" smtClean="0"/>
              <a:t>面向服务</a:t>
            </a:r>
            <a:r>
              <a:rPr lang="en-US" altLang="zh-CN" dirty="0" smtClean="0"/>
              <a:t>(SOA)</a:t>
            </a:r>
            <a:r>
              <a:rPr lang="zh-CN" altLang="en-US" dirty="0" smtClean="0"/>
              <a:t>的开发模式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54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charset="0"/>
                <a:ea typeface="微软雅黑" charset="0"/>
              </a:rPr>
              <a:t>ESB</a:t>
            </a:r>
            <a:r>
              <a:rPr lang="zh-CN" altLang="en-US" dirty="0">
                <a:latin typeface="微软雅黑" charset="0"/>
                <a:ea typeface="微软雅黑" charset="0"/>
              </a:rPr>
              <a:t>苏宁</a:t>
            </a:r>
            <a:r>
              <a:rPr lang="zh-CN" altLang="zh-CN" dirty="0">
                <a:latin typeface="微软雅黑" charset="0"/>
                <a:ea typeface="微软雅黑" charset="0"/>
              </a:rPr>
              <a:t>使用</a:t>
            </a:r>
            <a:r>
              <a:rPr lang="zh-CN" altLang="en-US" dirty="0">
                <a:latin typeface="微软雅黑" charset="0"/>
                <a:ea typeface="微软雅黑" charset="0"/>
              </a:rPr>
              <a:t>场景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介绍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注册服务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(MQ)</a:t>
            </a:r>
            <a:endParaRPr lang="zh-CN" alt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" y="914401"/>
            <a:ext cx="9650115" cy="457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charset="0"/>
                <a:ea typeface="微软雅黑" charset="0"/>
              </a:rPr>
              <a:t>ESB</a:t>
            </a:r>
            <a:r>
              <a:rPr lang="zh-CN" altLang="en-US" dirty="0">
                <a:latin typeface="微软雅黑" charset="0"/>
                <a:ea typeface="微软雅黑" charset="0"/>
              </a:rPr>
              <a:t>苏宁</a:t>
            </a:r>
            <a:r>
              <a:rPr lang="zh-CN" altLang="zh-CN" dirty="0">
                <a:latin typeface="微软雅黑" charset="0"/>
                <a:ea typeface="微软雅黑" charset="0"/>
              </a:rPr>
              <a:t>使用</a:t>
            </a:r>
            <a:r>
              <a:rPr lang="zh-CN" altLang="en-US" dirty="0">
                <a:latin typeface="微软雅黑" charset="0"/>
                <a:ea typeface="微软雅黑" charset="0"/>
              </a:rPr>
              <a:t>场景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介绍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注册服务</a:t>
            </a:r>
            <a:r>
              <a:rPr lang="en-US" altLang="zh-CN" dirty="0">
                <a:latin typeface="微软雅黑" charset="0"/>
                <a:ea typeface="微软雅黑" charset="0"/>
              </a:rPr>
              <a:t>(MQ)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请求方申请调用的申请会在“我的代办”中显示，审批通过后，申请系统即可使用</a:t>
            </a:r>
            <a:r>
              <a:rPr lang="zh-CN" altLang="en-US" dirty="0" smtClean="0"/>
              <a:t>该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开发所需配置</a:t>
            </a:r>
            <a:r>
              <a:rPr lang="zh-CN" altLang="en-US" dirty="0" smtClean="0"/>
              <a:t>：</a:t>
            </a:r>
            <a:r>
              <a:rPr lang="zh-CN" altLang="en-US" dirty="0"/>
              <a:t>入口队列配置，在“我的系统”</a:t>
            </a:r>
            <a:r>
              <a:rPr lang="en-US" altLang="zh-CN" dirty="0"/>
              <a:t>-&gt;</a:t>
            </a:r>
            <a:r>
              <a:rPr lang="zh-CN" altLang="en-US" dirty="0"/>
              <a:t>“系统配置信息”中可以看到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04" y="2230905"/>
            <a:ext cx="4032448" cy="115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8" y="4686772"/>
            <a:ext cx="4680520" cy="179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863" y="4683308"/>
            <a:ext cx="3888432" cy="176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0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charset="0"/>
                <a:ea typeface="微软雅黑" charset="0"/>
              </a:rPr>
              <a:t>ESB</a:t>
            </a:r>
            <a:r>
              <a:rPr lang="zh-CN" altLang="en-US" dirty="0">
                <a:latin typeface="微软雅黑" charset="0"/>
                <a:ea typeface="微软雅黑" charset="0"/>
              </a:rPr>
              <a:t>苏宁</a:t>
            </a:r>
            <a:r>
              <a:rPr lang="zh-CN" altLang="zh-CN" dirty="0">
                <a:latin typeface="微软雅黑" charset="0"/>
                <a:ea typeface="微软雅黑" charset="0"/>
              </a:rPr>
              <a:t>使用</a:t>
            </a:r>
            <a:r>
              <a:rPr lang="zh-CN" altLang="en-US" dirty="0">
                <a:latin typeface="微软雅黑" charset="0"/>
                <a:ea typeface="微软雅黑" charset="0"/>
              </a:rPr>
              <a:t>场景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介绍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申请服务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(MQ)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确保后端系统已经在</a:t>
            </a:r>
            <a:r>
              <a:rPr lang="en-US" altLang="zh-CN" dirty="0"/>
              <a:t>ESB</a:t>
            </a:r>
            <a:r>
              <a:rPr lang="zh-CN" altLang="en-US" dirty="0"/>
              <a:t>注册服务，即在“申请使用”中可以搜到要使用的服务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点击该栏目后的“申请”按钮，申请该服务，并填写调用量相关</a:t>
            </a:r>
            <a:r>
              <a:rPr lang="zh-CN" altLang="en-US" dirty="0" smtClean="0"/>
              <a:t>信息</a:t>
            </a:r>
            <a:endParaRPr lang="en-US" altLang="zh-CN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247" y="1709183"/>
            <a:ext cx="3540049" cy="138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174" y="3697357"/>
            <a:ext cx="6427304" cy="3081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07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charset="0"/>
                <a:ea typeface="微软雅黑" charset="0"/>
              </a:rPr>
              <a:t>ESB</a:t>
            </a:r>
            <a:r>
              <a:rPr lang="zh-CN" altLang="en-US" dirty="0">
                <a:latin typeface="微软雅黑" charset="0"/>
                <a:ea typeface="微软雅黑" charset="0"/>
              </a:rPr>
              <a:t>苏宁</a:t>
            </a:r>
            <a:r>
              <a:rPr lang="zh-CN" altLang="zh-CN" dirty="0">
                <a:latin typeface="微软雅黑" charset="0"/>
                <a:ea typeface="微软雅黑" charset="0"/>
              </a:rPr>
              <a:t>使用</a:t>
            </a:r>
            <a:r>
              <a:rPr lang="zh-CN" altLang="en-US" dirty="0">
                <a:latin typeface="微软雅黑" charset="0"/>
                <a:ea typeface="微软雅黑" charset="0"/>
              </a:rPr>
              <a:t>场景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介绍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申请服务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(MQ)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联系服务方审核人员审核，通过即可进行调用。期间，在“我的申请”中，可以跟踪申请流程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开发所需配置</a:t>
            </a:r>
            <a:r>
              <a:rPr lang="zh-CN" altLang="en-US" dirty="0" smtClean="0"/>
              <a:t>，</a:t>
            </a:r>
            <a:r>
              <a:rPr lang="zh-CN" altLang="en-US" dirty="0"/>
              <a:t>入口队列配置，在“我的系统”</a:t>
            </a:r>
            <a:r>
              <a:rPr lang="en-US" altLang="zh-CN" dirty="0"/>
              <a:t>-&gt;</a:t>
            </a:r>
            <a:r>
              <a:rPr lang="zh-CN" altLang="en-US" dirty="0"/>
              <a:t>“系统配置信息”中可以看到</a:t>
            </a:r>
            <a:endParaRPr lang="en-US" altLang="zh-C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26" y="1835527"/>
            <a:ext cx="417646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84" y="4523613"/>
            <a:ext cx="4680520" cy="179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815" y="4523613"/>
            <a:ext cx="3888432" cy="176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2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charset="0"/>
                <a:ea typeface="微软雅黑" charset="0"/>
              </a:rPr>
              <a:t>ESB</a:t>
            </a:r>
            <a:r>
              <a:rPr lang="zh-CN" altLang="en-US" dirty="0">
                <a:latin typeface="微软雅黑" charset="0"/>
                <a:ea typeface="微软雅黑" charset="0"/>
              </a:rPr>
              <a:t>苏宁</a:t>
            </a:r>
            <a:r>
              <a:rPr lang="zh-CN" altLang="zh-CN" dirty="0">
                <a:latin typeface="微软雅黑" charset="0"/>
                <a:ea typeface="微软雅黑" charset="0"/>
              </a:rPr>
              <a:t>使用</a:t>
            </a:r>
            <a:r>
              <a:rPr lang="zh-CN" altLang="en-US" dirty="0">
                <a:latin typeface="微软雅黑" charset="0"/>
                <a:ea typeface="微软雅黑" charset="0"/>
              </a:rPr>
              <a:t>场景介绍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-Spring 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配置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0" y="968444"/>
            <a:ext cx="9980613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0" y="3429000"/>
            <a:ext cx="8256587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0" y="4448175"/>
            <a:ext cx="10904537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41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</a:t>
            </a:r>
            <a:r>
              <a:rPr kumimoji="1" lang="zh-CN" altLang="en-US" dirty="0" smtClean="0"/>
              <a:t>、</a:t>
            </a:r>
            <a:r>
              <a:rPr lang="en-US" altLang="zh-CN" dirty="0">
                <a:latin typeface="微软雅黑" charset="0"/>
                <a:ea typeface="微软雅黑" charset="0"/>
              </a:rPr>
              <a:t> ESB</a:t>
            </a:r>
            <a:r>
              <a:rPr lang="zh-CN" altLang="en-US" dirty="0">
                <a:latin typeface="微软雅黑" charset="0"/>
                <a:ea typeface="微软雅黑" charset="0"/>
              </a:rPr>
              <a:t>苏宁</a:t>
            </a:r>
            <a:r>
              <a:rPr lang="zh-CN" altLang="zh-CN" dirty="0">
                <a:latin typeface="微软雅黑" charset="0"/>
                <a:ea typeface="微软雅黑" charset="0"/>
              </a:rPr>
              <a:t>使用</a:t>
            </a:r>
            <a:r>
              <a:rPr lang="zh-CN" altLang="en-US" dirty="0">
                <a:latin typeface="微软雅黑" charset="0"/>
                <a:ea typeface="微软雅黑" charset="0"/>
              </a:rPr>
              <a:t>场景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介绍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发送信息</a:t>
            </a:r>
            <a:endParaRPr kumimoji="1" lang="en-US" altLang="zh-CN" dirty="0" smtClean="0">
              <a:sym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3" y="1015241"/>
            <a:ext cx="9094787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73148" y="3326296"/>
            <a:ext cx="11161115" cy="2995685"/>
          </a:xfrm>
        </p:spPr>
        <p:txBody>
          <a:bodyPr/>
          <a:lstStyle/>
          <a:p>
            <a:r>
              <a:rPr lang="en-US" altLang="zh-CN" dirty="0" smtClean="0"/>
              <a:t>1-</a:t>
            </a:r>
            <a:r>
              <a:rPr lang="zh-CN" altLang="en-US" dirty="0" smtClean="0"/>
              <a:t>所属项目</a:t>
            </a:r>
            <a:endParaRPr lang="en-US" altLang="zh-CN" dirty="0" smtClean="0"/>
          </a:p>
          <a:p>
            <a:r>
              <a:rPr lang="en-US" altLang="zh-CN" dirty="0" smtClean="0"/>
              <a:t>2-</a:t>
            </a:r>
            <a:r>
              <a:rPr lang="zh-CN" altLang="en-US" dirty="0" smtClean="0"/>
              <a:t>服务编码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en-US" altLang="zh-CN" dirty="0" smtClean="0"/>
              <a:t>-</a:t>
            </a:r>
            <a:r>
              <a:rPr lang="zh-CN" altLang="en-US" dirty="0" smtClean="0"/>
              <a:t>操作编码</a:t>
            </a:r>
            <a:endParaRPr lang="en-US" altLang="zh-CN" dirty="0" smtClean="0"/>
          </a:p>
          <a:p>
            <a:r>
              <a:rPr lang="en-US" altLang="zh-CN" dirty="0" smtClean="0"/>
              <a:t>4-</a:t>
            </a:r>
            <a:r>
              <a:rPr lang="zh-CN" altLang="en-US" dirty="0" smtClean="0"/>
              <a:t>请求队列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</a:t>
            </a:r>
            <a:r>
              <a:rPr kumimoji="1" lang="zh-CN" altLang="en-US" dirty="0" smtClean="0"/>
              <a:t>、</a:t>
            </a:r>
            <a:r>
              <a:rPr lang="en-US" altLang="zh-CN" dirty="0">
                <a:latin typeface="微软雅黑" charset="0"/>
                <a:ea typeface="微软雅黑" charset="0"/>
              </a:rPr>
              <a:t> ESB</a:t>
            </a:r>
            <a:r>
              <a:rPr lang="zh-CN" altLang="en-US" dirty="0">
                <a:latin typeface="微软雅黑" charset="0"/>
                <a:ea typeface="微软雅黑" charset="0"/>
              </a:rPr>
              <a:t>苏宁</a:t>
            </a:r>
            <a:r>
              <a:rPr lang="zh-CN" altLang="zh-CN" dirty="0">
                <a:latin typeface="微软雅黑" charset="0"/>
                <a:ea typeface="微软雅黑" charset="0"/>
              </a:rPr>
              <a:t>使用</a:t>
            </a:r>
            <a:r>
              <a:rPr lang="zh-CN" altLang="en-US" dirty="0">
                <a:latin typeface="微软雅黑" charset="0"/>
                <a:ea typeface="微软雅黑" charset="0"/>
              </a:rPr>
              <a:t>场景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介绍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监听信息</a:t>
            </a:r>
            <a:endParaRPr kumimoji="1" lang="en-US" altLang="zh-CN" dirty="0" smtClean="0">
              <a:sym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112354"/>
            <a:ext cx="11247437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73148" y="4081671"/>
            <a:ext cx="11161115" cy="1722782"/>
          </a:xfrm>
        </p:spPr>
        <p:txBody>
          <a:bodyPr/>
          <a:lstStyle/>
          <a:p>
            <a:r>
              <a:rPr lang="en-US" altLang="zh-CN" dirty="0" smtClean="0"/>
              <a:t>1-</a:t>
            </a:r>
            <a:r>
              <a:rPr lang="zh-CN" altLang="en-US" dirty="0" smtClean="0"/>
              <a:t>连接代理</a:t>
            </a:r>
            <a:endParaRPr lang="en-US" altLang="zh-CN" dirty="0" smtClean="0"/>
          </a:p>
          <a:p>
            <a:r>
              <a:rPr lang="en-US" altLang="zh-CN" dirty="0" smtClean="0"/>
              <a:t>2-</a:t>
            </a:r>
            <a:r>
              <a:rPr lang="zh-CN" altLang="en-US" dirty="0" smtClean="0"/>
              <a:t>监听的队列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90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803" y="2633481"/>
            <a:ext cx="8229612" cy="1143002"/>
          </a:xfrm>
        </p:spPr>
        <p:txBody>
          <a:bodyPr/>
          <a:lstStyle/>
          <a:p>
            <a:pPr algn="ctr"/>
            <a:r>
              <a:rPr kumimoji="1" lang="zh-CN" altLang="en-US" sz="7200" dirty="0" smtClean="0"/>
              <a:t>谢谢</a:t>
            </a:r>
            <a:r>
              <a:rPr kumimoji="1" lang="en-US" altLang="zh-CN" sz="4000" dirty="0" smtClean="0"/>
              <a:t>!</a:t>
            </a:r>
            <a:endParaRPr kumimoji="1"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>
                <a:latin typeface="微软雅黑" charset="0"/>
                <a:ea typeface="微软雅黑" charset="0"/>
              </a:rPr>
              <a:t> SOA</a:t>
            </a:r>
            <a:r>
              <a:rPr lang="zh-CN" altLang="en-US" dirty="0">
                <a:latin typeface="微软雅黑" charset="0"/>
                <a:ea typeface="微软雅黑" charset="0"/>
              </a:rPr>
              <a:t>面向服务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架构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2" y="1214438"/>
            <a:ext cx="9850855" cy="564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38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>
                <a:latin typeface="微软雅黑" charset="0"/>
                <a:ea typeface="微软雅黑" charset="0"/>
              </a:rPr>
              <a:t> 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SOA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以业务为中心</a:t>
            </a:r>
            <a:endParaRPr lang="en-US" altLang="zh-CN" sz="2000" dirty="0" smtClean="0"/>
          </a:p>
          <a:p>
            <a:pPr lvl="1"/>
            <a:r>
              <a:rPr lang="en-US" altLang="zh-CN" sz="2000" dirty="0"/>
              <a:t>SOA</a:t>
            </a:r>
            <a:r>
              <a:rPr lang="zh-CN" altLang="en-US" sz="2000" dirty="0"/>
              <a:t>更多关注于用户业务，通过业务人员参与</a:t>
            </a:r>
            <a:r>
              <a:rPr lang="en-US" altLang="zh-CN" sz="2000" dirty="0"/>
              <a:t>SOA</a:t>
            </a:r>
            <a:r>
              <a:rPr lang="zh-CN" altLang="en-US" sz="2000" dirty="0"/>
              <a:t>系统的规划、设计和管理，使得</a:t>
            </a:r>
            <a:r>
              <a:rPr lang="en-US" altLang="zh-CN" sz="2000" dirty="0"/>
              <a:t>IT</a:t>
            </a:r>
            <a:r>
              <a:rPr lang="zh-CN" altLang="en-US" sz="2000" dirty="0"/>
              <a:t>系统能在对业务的深刻理解的基础上进行构建，实现</a:t>
            </a:r>
            <a:r>
              <a:rPr lang="en-US" altLang="zh-CN" sz="2000" dirty="0"/>
              <a:t>IT</a:t>
            </a:r>
            <a:r>
              <a:rPr lang="zh-CN" altLang="en-US" sz="2000" dirty="0"/>
              <a:t>系统与用户业务的密切</a:t>
            </a:r>
            <a:r>
              <a:rPr lang="zh-CN" altLang="en-US" sz="2000" dirty="0" smtClean="0"/>
              <a:t>结合。</a:t>
            </a:r>
            <a:endParaRPr lang="en-US" altLang="zh-CN" sz="2000" dirty="0" smtClean="0"/>
          </a:p>
          <a:p>
            <a:r>
              <a:rPr lang="zh-CN" altLang="en-US" sz="2000" dirty="0"/>
              <a:t>灵活适应变化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 </a:t>
            </a:r>
            <a:r>
              <a:rPr lang="en-US" altLang="zh-CN" sz="2000" dirty="0"/>
              <a:t>IT</a:t>
            </a:r>
            <a:r>
              <a:rPr lang="zh-CN" altLang="en-US" sz="2000" dirty="0"/>
              <a:t>系统围绕用户业务构建，用户业务在实现层通过表现为一系列松散耦合的”服务“来实现，这些服务可以根据用户需求随需组合，使得</a:t>
            </a:r>
            <a:r>
              <a:rPr lang="en-US" altLang="zh-CN" sz="2000" dirty="0"/>
              <a:t>IT</a:t>
            </a:r>
            <a:r>
              <a:rPr lang="zh-CN" altLang="en-US" sz="2000" dirty="0"/>
              <a:t>系统对于业务的适应能力明显</a:t>
            </a:r>
            <a:r>
              <a:rPr lang="zh-CN" altLang="en-US" sz="2000" dirty="0" smtClean="0"/>
              <a:t>提高。</a:t>
            </a:r>
            <a:endParaRPr lang="en-US" altLang="zh-CN" sz="2000" dirty="0" smtClean="0"/>
          </a:p>
          <a:p>
            <a:r>
              <a:rPr lang="zh-CN" altLang="en-US" sz="2000" dirty="0"/>
              <a:t>重用</a:t>
            </a:r>
            <a:r>
              <a:rPr lang="en-US" altLang="zh-CN" sz="2000" dirty="0"/>
              <a:t>IT</a:t>
            </a:r>
            <a:r>
              <a:rPr lang="zh-CN" altLang="en-US" sz="2000" dirty="0"/>
              <a:t>资源，提升开发</a:t>
            </a:r>
            <a:r>
              <a:rPr lang="zh-CN" altLang="en-US" sz="2000" dirty="0" smtClean="0"/>
              <a:t>效率</a:t>
            </a:r>
            <a:endParaRPr lang="en-US" altLang="zh-CN" sz="2000" dirty="0" smtClean="0"/>
          </a:p>
          <a:p>
            <a:pPr lvl="1"/>
            <a:r>
              <a:rPr lang="en-US" altLang="zh-CN" sz="2000" dirty="0"/>
              <a:t>SOA</a:t>
            </a:r>
            <a:r>
              <a:rPr lang="zh-CN" altLang="en-US" sz="2000" dirty="0"/>
              <a:t>强调对”服务“的重用，对原有</a:t>
            </a:r>
            <a:r>
              <a:rPr lang="en-US" altLang="zh-CN" sz="2000" dirty="0"/>
              <a:t>IT</a:t>
            </a:r>
            <a:r>
              <a:rPr lang="zh-CN" altLang="en-US" sz="2000" dirty="0"/>
              <a:t>资源的重用度提升是</a:t>
            </a:r>
            <a:r>
              <a:rPr lang="en-US" altLang="zh-CN" sz="2000" dirty="0"/>
              <a:t>SOA</a:t>
            </a:r>
            <a:r>
              <a:rPr lang="zh-CN" altLang="en-US" sz="2000" dirty="0"/>
              <a:t>带来的关键效果之一，大量具有高重用的服务资源，为快速构建新的业务功能和业务系统奠定基础，使得</a:t>
            </a:r>
            <a:r>
              <a:rPr lang="en-US" altLang="zh-CN" sz="2000" dirty="0"/>
              <a:t>IT</a:t>
            </a:r>
            <a:r>
              <a:rPr lang="zh-CN" altLang="en-US" sz="2000" dirty="0"/>
              <a:t>系统的开发和软件生产效率得到</a:t>
            </a:r>
            <a:r>
              <a:rPr lang="zh-CN" altLang="en-US" sz="2000" dirty="0" smtClean="0"/>
              <a:t>提升。</a:t>
            </a:r>
            <a:endParaRPr lang="en-US" altLang="zh-CN" sz="2000" dirty="0"/>
          </a:p>
          <a:p>
            <a:r>
              <a:rPr lang="zh-CN" altLang="en-US" sz="2000" dirty="0"/>
              <a:t>更强调标准</a:t>
            </a:r>
            <a:endParaRPr lang="en-US" altLang="zh-CN" sz="2000" dirty="0" smtClean="0"/>
          </a:p>
          <a:p>
            <a:pPr lvl="1"/>
            <a:r>
              <a:rPr lang="en-US" altLang="zh-CN" sz="2000" dirty="0"/>
              <a:t>SOA</a:t>
            </a:r>
            <a:r>
              <a:rPr lang="zh-CN" altLang="en-US" sz="2000" dirty="0"/>
              <a:t>的实现强调基于统一的标准，</a:t>
            </a:r>
            <a:r>
              <a:rPr lang="en-US" altLang="zh-CN" sz="2000" dirty="0"/>
              <a:t>SOA</a:t>
            </a:r>
            <a:r>
              <a:rPr lang="zh-CN" altLang="en-US" sz="2000" dirty="0"/>
              <a:t>系统建立在大量的开放标准和协议之上，以实现系统及信息的互联互通和互操作。因此，</a:t>
            </a:r>
            <a:r>
              <a:rPr lang="en-US" altLang="zh-CN" sz="2000" dirty="0"/>
              <a:t>SOA</a:t>
            </a:r>
            <a:r>
              <a:rPr lang="zh-CN" altLang="en-US" sz="2000" dirty="0"/>
              <a:t>系统从规划到实施，标准都至关重要。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21910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>
                <a:latin typeface="微软雅黑" charset="0"/>
                <a:ea typeface="微软雅黑" charset="0"/>
              </a:rPr>
              <a:t> 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SOA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面向服务架构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系统通信现状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26" y="1247775"/>
            <a:ext cx="8030817" cy="507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86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>
                <a:latin typeface="微软雅黑" charset="0"/>
                <a:ea typeface="微软雅黑" charset="0"/>
              </a:rPr>
              <a:t> 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SOA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面向服务架构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</a:t>
            </a:r>
            <a:r>
              <a:rPr lang="en-US" altLang="zh-CN" dirty="0">
                <a:latin typeface="微软雅黑" charset="0"/>
                <a:ea typeface="微软雅黑" charset="0"/>
              </a:rPr>
              <a:t>ESB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通信优势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65" y="1376363"/>
            <a:ext cx="7076661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30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kumimoji="1" lang="zh-CN" altLang="en-US" dirty="0" smtClean="0"/>
              <a:t>、</a:t>
            </a:r>
            <a:r>
              <a:rPr lang="zh-CN" altLang="en-US" dirty="0" smtClean="0"/>
              <a:t>什么是</a:t>
            </a:r>
            <a:r>
              <a:rPr lang="en-US" altLang="zh-CN" dirty="0" smtClean="0"/>
              <a:t>ESB</a:t>
            </a:r>
            <a:endParaRPr kumimoji="1" altLang="zh-CN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4" y="1195940"/>
            <a:ext cx="7136296" cy="448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ESB-</a:t>
            </a:r>
            <a:r>
              <a:rPr lang="zh-CN" altLang="en-US" dirty="0" smtClean="0"/>
              <a:t>与传统架构的区别</a:t>
            </a:r>
            <a:endParaRPr lang="zh-CN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653" y="1081088"/>
            <a:ext cx="6706636" cy="496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5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14468</TotalTime>
  <Words>1005</Words>
  <Application>Microsoft Office PowerPoint</Application>
  <PresentationFormat>自定义</PresentationFormat>
  <Paragraphs>133</Paragraphs>
  <Slides>37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2_默认设计模板</vt:lpstr>
      <vt:lpstr>ESB及MQ消息队列使用及场景介绍</vt:lpstr>
      <vt:lpstr>目录</vt:lpstr>
      <vt:lpstr>一、 软件开发的演变历程</vt:lpstr>
      <vt:lpstr>一、 SOA面向服务架构-简介</vt:lpstr>
      <vt:lpstr>一、 SOA特性</vt:lpstr>
      <vt:lpstr>一、 SOA面向服务架构-系统通信现状</vt:lpstr>
      <vt:lpstr>一、 SOA面向服务架构-ESB通信优势</vt:lpstr>
      <vt:lpstr>二、什么是ESB</vt:lpstr>
      <vt:lpstr>二、ESB-与传统架构的区别</vt:lpstr>
      <vt:lpstr>ESB-与传统架构的区别</vt:lpstr>
      <vt:lpstr>ESB-与传统架构的区别</vt:lpstr>
      <vt:lpstr>ESB-与传统架构的区别</vt:lpstr>
      <vt:lpstr>ESB-全方位的支持能力</vt:lpstr>
      <vt:lpstr>ESB-产品</vt:lpstr>
      <vt:lpstr>三、JMS简介</vt:lpstr>
      <vt:lpstr>三、MOM在系统中的位置</vt:lpstr>
      <vt:lpstr>三、JMS模型</vt:lpstr>
      <vt:lpstr>三、JMS消息发送模式</vt:lpstr>
      <vt:lpstr>三、 JMS-Topic 发送模式</vt:lpstr>
      <vt:lpstr>三、 JMS-消息发送时序图</vt:lpstr>
      <vt:lpstr>JMS-发送方代码</vt:lpstr>
      <vt:lpstr>JMS-接收方代码</vt:lpstr>
      <vt:lpstr>三、JMS-消费者的消费方式</vt:lpstr>
      <vt:lpstr>三、 ActiveMQ 模型分析</vt:lpstr>
      <vt:lpstr>三、 ActiveMQ 模型分析-----动态模型</vt:lpstr>
      <vt:lpstr>三、 JMS-ActiveMQ 模型分析</vt:lpstr>
      <vt:lpstr>三、 ActiveMQ 消息分发指针</vt:lpstr>
      <vt:lpstr>三、 ActiveMQ 配置连接URI</vt:lpstr>
      <vt:lpstr>三. ActiveMQ 的集群部署</vt:lpstr>
      <vt:lpstr>ESB苏宁使用场景介绍-注册服务(MQ)</vt:lpstr>
      <vt:lpstr>ESB苏宁使用场景介绍-注册服务(MQ)</vt:lpstr>
      <vt:lpstr>ESB苏宁使用场景介绍-申请服务(MQ)</vt:lpstr>
      <vt:lpstr>ESB苏宁使用场景介绍-申请服务(MQ)</vt:lpstr>
      <vt:lpstr>ESB苏宁使用场景介绍-Spring 配置</vt:lpstr>
      <vt:lpstr>一、 ESB苏宁使用场景介绍-发送信息</vt:lpstr>
      <vt:lpstr>一、 ESB苏宁使用场景介绍-监听信息</vt:lpstr>
      <vt:lpstr>谢谢!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微服务架构分享</dc:title>
  <dc:creator>apple</dc:creator>
  <cp:lastModifiedBy>Windows 用户</cp:lastModifiedBy>
  <cp:revision>272</cp:revision>
  <dcterms:created xsi:type="dcterms:W3CDTF">2016-04-10T13:51:00Z</dcterms:created>
  <dcterms:modified xsi:type="dcterms:W3CDTF">2017-07-27T12:07:18Z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